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313" r:id="rId3"/>
    <p:sldId id="327" r:id="rId4"/>
    <p:sldId id="328" r:id="rId5"/>
    <p:sldId id="304" r:id="rId6"/>
    <p:sldId id="326" r:id="rId7"/>
    <p:sldId id="329" r:id="rId8"/>
    <p:sldId id="258" r:id="rId9"/>
    <p:sldId id="331" r:id="rId10"/>
    <p:sldId id="332" r:id="rId11"/>
    <p:sldId id="314" r:id="rId12"/>
    <p:sldId id="333" r:id="rId13"/>
    <p:sldId id="303" r:id="rId14"/>
    <p:sldId id="305" r:id="rId15"/>
    <p:sldId id="319" r:id="rId16"/>
    <p:sldId id="320" r:id="rId17"/>
    <p:sldId id="334" r:id="rId18"/>
    <p:sldId id="321" r:id="rId19"/>
    <p:sldId id="322" r:id="rId20"/>
    <p:sldId id="316" r:id="rId21"/>
    <p:sldId id="335" r:id="rId22"/>
    <p:sldId id="311" r:id="rId23"/>
    <p:sldId id="336" r:id="rId24"/>
  </p:sldIdLst>
  <p:sldSz cx="9144000" cy="6858000" type="screen4x3"/>
  <p:notesSz cx="6797675" cy="98742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000000"/>
          </p15:clr>
        </p15:guide>
        <p15:guide id="2" pos="2141" userDrawn="1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2F9FB7-9862-4A93-9640-5B06C703C474}">
  <a:tblStyle styleId="{4D2F9FB7-9862-4A93-9640-5B06C703C47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21" y="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31863" y="741363"/>
            <a:ext cx="493395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8824"/>
            <a:ext cx="2945659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70084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48978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900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:notes"/>
          <p:cNvSpPr txBox="1">
            <a:spLocks noGrp="1"/>
          </p:cNvSpPr>
          <p:nvPr>
            <p:ph type="sldNum" idx="12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025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227296" y="4281115"/>
            <a:ext cx="5352816" cy="1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227296" y="2780928"/>
            <a:ext cx="5352816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/>
          <p:nvPr/>
        </p:nvSpPr>
        <p:spPr>
          <a:xfrm>
            <a:off x="5076056" y="6407750"/>
            <a:ext cx="28083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rPr>
              <a:t>Сурен Акопджанян   |   +7 921 336 07 76</a:t>
            </a:r>
            <a:endParaRPr sz="1100" b="0" i="0" u="none" strike="noStrike" cap="none">
              <a:solidFill>
                <a:srgbClr val="0031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199620" y="6356350"/>
            <a:ext cx="8368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 rot="5400000">
            <a:off x="4846637" y="2057400"/>
            <a:ext cx="5851525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427038" y="76201"/>
            <a:ext cx="5851525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2"/>
          <p:cNvSpPr txBox="1"/>
          <p:nvPr/>
        </p:nvSpPr>
        <p:spPr>
          <a:xfrm>
            <a:off x="5076056" y="6407750"/>
            <a:ext cx="28083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rPr>
              <a:t>Сурен Акопджанян   |   +7 921 336 07 76</a:t>
            </a:r>
            <a:endParaRPr sz="1100" b="0" i="0" u="none" strike="noStrike" cap="none">
              <a:solidFill>
                <a:srgbClr val="0031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8199620" y="6356350"/>
            <a:ext cx="8368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28600" y="274638"/>
            <a:ext cx="86868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228600" y="1295400"/>
            <a:ext cx="8686800" cy="48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/>
          <p:nvPr/>
        </p:nvSpPr>
        <p:spPr>
          <a:xfrm>
            <a:off x="5076056" y="6407750"/>
            <a:ext cx="28083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rPr>
              <a:t>Сурен Акопджанян   |   +7 921 336 07 76</a:t>
            </a:r>
            <a:endParaRPr sz="1100" b="0" i="0" u="none" strike="noStrike" cap="none">
              <a:solidFill>
                <a:srgbClr val="0031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199620" y="6356350"/>
            <a:ext cx="8368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ctrTitle"/>
          </p:nvPr>
        </p:nvSpPr>
        <p:spPr>
          <a:xfrm>
            <a:off x="228600" y="2130425"/>
            <a:ext cx="86868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228600" y="3600450"/>
            <a:ext cx="8686800" cy="203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/>
          <p:nvPr/>
        </p:nvSpPr>
        <p:spPr>
          <a:xfrm>
            <a:off x="5076056" y="6407750"/>
            <a:ext cx="28083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rPr>
              <a:t>Сурен Акопджанян   |   +7 921 336 07 76</a:t>
            </a:r>
            <a:endParaRPr sz="1100" b="0" i="0" u="none" strike="noStrike" cap="none">
              <a:solidFill>
                <a:srgbClr val="0031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199620" y="6356350"/>
            <a:ext cx="8368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274638"/>
            <a:ext cx="86868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1295400"/>
            <a:ext cx="4267200" cy="48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295400"/>
            <a:ext cx="4267200" cy="48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/>
          <p:nvPr/>
        </p:nvSpPr>
        <p:spPr>
          <a:xfrm>
            <a:off x="5076056" y="6407750"/>
            <a:ext cx="28083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rPr>
              <a:t>Сурен Акопджанян   |   +7 921 336 07 76</a:t>
            </a:r>
            <a:endParaRPr sz="1100" b="0" i="0" u="none" strike="noStrike" cap="none">
              <a:solidFill>
                <a:srgbClr val="0031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199620" y="6356350"/>
            <a:ext cx="8368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228600" y="274638"/>
            <a:ext cx="86868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228600" y="1295400"/>
            <a:ext cx="42687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228600" y="2011362"/>
            <a:ext cx="4268788" cy="411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3"/>
          </p:nvPr>
        </p:nvSpPr>
        <p:spPr>
          <a:xfrm>
            <a:off x="4645025" y="1295400"/>
            <a:ext cx="42703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4"/>
          </p:nvPr>
        </p:nvSpPr>
        <p:spPr>
          <a:xfrm>
            <a:off x="4645025" y="2011362"/>
            <a:ext cx="4270375" cy="411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/>
          <p:nvPr/>
        </p:nvSpPr>
        <p:spPr>
          <a:xfrm>
            <a:off x="5076056" y="6407750"/>
            <a:ext cx="28083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rPr>
              <a:t>Сурен Акопджанян   |   +7 921 336 07 76</a:t>
            </a:r>
            <a:endParaRPr sz="1100" b="0" i="0" u="none" strike="noStrike" cap="none">
              <a:solidFill>
                <a:srgbClr val="0031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199620" y="6356350"/>
            <a:ext cx="8368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dt" idx="10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ftr" idx="11"/>
          </p:nvPr>
        </p:nvSpPr>
        <p:spPr>
          <a:xfrm>
            <a:off x="2590800" y="6356350"/>
            <a:ext cx="4191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ollinen sisältö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228600" y="273050"/>
            <a:ext cx="32369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3403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228600" y="1435100"/>
            <a:ext cx="32369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/>
          <p:nvPr/>
        </p:nvSpPr>
        <p:spPr>
          <a:xfrm>
            <a:off x="5076056" y="6407750"/>
            <a:ext cx="28083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rPr>
              <a:t>Сурен Акопджанян   |   +7 921 336 07 76</a:t>
            </a:r>
            <a:endParaRPr sz="1100" b="0" i="0" u="none" strike="noStrike" cap="none">
              <a:solidFill>
                <a:srgbClr val="0031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199620" y="6356350"/>
            <a:ext cx="8368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ollinen kuva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/>
          <p:nvPr/>
        </p:nvSpPr>
        <p:spPr>
          <a:xfrm>
            <a:off x="5076056" y="6407750"/>
            <a:ext cx="28083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rPr>
              <a:t>Сурен Акопджанян   |   +7 921 336 07 76</a:t>
            </a:r>
            <a:endParaRPr sz="1100" b="0" i="0" u="none" strike="noStrike" cap="none">
              <a:solidFill>
                <a:srgbClr val="0031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8199620" y="6356350"/>
            <a:ext cx="8368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title"/>
          </p:nvPr>
        </p:nvSpPr>
        <p:spPr>
          <a:xfrm>
            <a:off x="228600" y="274638"/>
            <a:ext cx="86868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 rot="5400000">
            <a:off x="2156618" y="-632619"/>
            <a:ext cx="4830763" cy="86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 txBox="1"/>
          <p:nvPr/>
        </p:nvSpPr>
        <p:spPr>
          <a:xfrm>
            <a:off x="5076056" y="6407750"/>
            <a:ext cx="28083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rPr>
              <a:t>Сурен Акопджанян   |   +7 921 336 07 76</a:t>
            </a:r>
            <a:endParaRPr sz="1100" b="0" i="0" u="none" strike="noStrike" cap="none">
              <a:solidFill>
                <a:srgbClr val="0031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199620" y="6356350"/>
            <a:ext cx="8368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28600" y="274638"/>
            <a:ext cx="86868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28600" y="1295400"/>
            <a:ext cx="8686800" cy="48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6902896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body" idx="1"/>
          </p:nvPr>
        </p:nvSpPr>
        <p:spPr>
          <a:xfrm>
            <a:off x="1105228" y="2397760"/>
            <a:ext cx="5117772" cy="96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5F6A72"/>
              </a:buClr>
            </a:pPr>
            <a:r>
              <a:rPr lang="ru-RU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Предназначена для управления </a:t>
            </a:r>
            <a:r>
              <a:rPr lang="ru-RU" sz="1800" dirty="0"/>
              <a:t>четверть оборотной</a:t>
            </a:r>
            <a:r>
              <a:rPr lang="ru-RU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трубопроводной арматурой</a:t>
            </a:r>
            <a:endParaRPr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3"/>
          <p:cNvSpPr/>
          <p:nvPr/>
        </p:nvSpPr>
        <p:spPr>
          <a:xfrm>
            <a:off x="5168348" y="6410960"/>
            <a:ext cx="2767054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35DB80-E425-4B87-9C50-998FD8A4B22C}"/>
              </a:ext>
            </a:extLst>
          </p:cNvPr>
          <p:cNvSpPr txBox="1"/>
          <p:nvPr/>
        </p:nvSpPr>
        <p:spPr>
          <a:xfrm>
            <a:off x="777240" y="5394960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НЕФТЕГАЗ – 2023. 26.04.2023г. Организатор мероприятия Научно-Промышленная Ассоциация Арматуростроителей. </a:t>
            </a:r>
          </a:p>
          <a:p>
            <a:r>
              <a:rPr lang="ru-RU" sz="1600" dirty="0"/>
              <a:t>Конференция «Развитие и внедрение инноваций на производстве в условиях санкционного давления». 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FF0000"/>
                </a:solidFill>
              </a:rPr>
              <a:t> Демонстрация производства редуктора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10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64604D55-5D39-4FCE-B977-0696BF83A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2_5352866746581656705">
            <a:hlinkClick r:id="" action="ppaction://media"/>
            <a:extLst>
              <a:ext uri="{FF2B5EF4-FFF2-40B4-BE49-F238E27FC236}">
                <a16:creationId xmlns:a16="http://schemas.microsoft.com/office/drawing/2014/main" id="{A36DA2F8-019D-44A0-9593-2CFC5FE55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2730" y="1283816"/>
            <a:ext cx="2833070" cy="484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FF0000"/>
                </a:solidFill>
              </a:rPr>
              <a:t>Гидропривод значительно проще, чем электропривод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11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8" name="Sisällön paikkamerkki 2"/>
          <p:cNvSpPr>
            <a:spLocks noGrp="1"/>
          </p:cNvSpPr>
          <p:nvPr>
            <p:ph idx="1"/>
          </p:nvPr>
        </p:nvSpPr>
        <p:spPr>
          <a:xfrm>
            <a:off x="228599" y="923731"/>
            <a:ext cx="7805058" cy="5131837"/>
          </a:xfrm>
        </p:spPr>
        <p:txBody>
          <a:bodyPr>
            <a:noAutofit/>
          </a:bodyPr>
          <a:lstStyle/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3879AF7-DA7A-4F0C-B448-722EDB3E40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1396" y="1908109"/>
            <a:ext cx="3209731" cy="320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84629C-F33E-4C98-AC7B-3EC6F5F2D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" y="1143001"/>
            <a:ext cx="3746243" cy="25125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383C72-B13A-41AA-8034-A8D2F92C1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91" y="3655505"/>
            <a:ext cx="3746243" cy="24082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EFC4DD0-3702-4989-A1B8-FCE41A877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975" y="2181225"/>
            <a:ext cx="37433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FF0000"/>
                </a:solidFill>
              </a:rPr>
              <a:t>Бескамерная врезка арматуры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12</a:t>
            </a:fld>
            <a:endParaRPr>
              <a:solidFill>
                <a:srgbClr val="009EE1"/>
              </a:solidFill>
            </a:endParaRPr>
          </a:p>
        </p:txBody>
      </p:sp>
      <p:pic>
        <p:nvPicPr>
          <p:cNvPr id="6" name="Kuva 1">
            <a:extLst>
              <a:ext uri="{FF2B5EF4-FFF2-40B4-BE49-F238E27FC236}">
                <a16:creationId xmlns:a16="http://schemas.microsoft.com/office/drawing/2014/main" id="{F15F3067-E1AB-40B1-8D16-098603132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5" y="1280626"/>
            <a:ext cx="7638665" cy="42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1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EA5F28"/>
                </a:solidFill>
              </a:rPr>
              <a:t>Проекты в РОССИИ</a:t>
            </a:r>
            <a:endParaRPr dirty="0">
              <a:solidFill>
                <a:srgbClr val="EA5F28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13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8" name="Sisällön paikkamerkki 2"/>
          <p:cNvSpPr>
            <a:spLocks noGrp="1"/>
          </p:cNvSpPr>
          <p:nvPr>
            <p:ph idx="1"/>
          </p:nvPr>
        </p:nvSpPr>
        <p:spPr>
          <a:xfrm>
            <a:off x="228599" y="1334278"/>
            <a:ext cx="7805058" cy="4721289"/>
          </a:xfrm>
        </p:spPr>
        <p:txBody>
          <a:bodyPr>
            <a:noAutofit/>
          </a:bodyPr>
          <a:lstStyle/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dirty="0"/>
              <a:t>«Теплосеть СПб» </a:t>
            </a:r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dirty="0"/>
              <a:t>Т/К 142 – 08.2018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2265E3-F799-4E54-8457-B5A56F8DD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" y="1736090"/>
            <a:ext cx="3828282" cy="28712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B6B4C0-B52D-4CF3-A867-3EBBA8329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128" y="1736090"/>
            <a:ext cx="3828282" cy="28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8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EA5F28"/>
                </a:solidFill>
              </a:rPr>
              <a:t>Проекты в РОССИИ</a:t>
            </a:r>
            <a:endParaRPr dirty="0">
              <a:solidFill>
                <a:srgbClr val="EA5F28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14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8" name="Sisällön paikkamerkki 2"/>
          <p:cNvSpPr>
            <a:spLocks noGrp="1"/>
          </p:cNvSpPr>
          <p:nvPr>
            <p:ph idx="1"/>
          </p:nvPr>
        </p:nvSpPr>
        <p:spPr>
          <a:xfrm>
            <a:off x="228599" y="1259634"/>
            <a:ext cx="7805058" cy="4795934"/>
          </a:xfrm>
        </p:spPr>
        <p:txBody>
          <a:bodyPr>
            <a:noAutofit/>
          </a:bodyPr>
          <a:lstStyle/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dirty="0"/>
              <a:t>«Теплосеть СПб» </a:t>
            </a:r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dirty="0"/>
              <a:t>Т/М «Суздальская» – 08.2019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70E425-2340-4B50-85D0-275725CD7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" y="1259633"/>
            <a:ext cx="3679149" cy="37415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9FF7E0-4F18-4BE0-833A-4934B575C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944" y="1259634"/>
            <a:ext cx="3605163" cy="37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9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EA5F28"/>
                </a:solidFill>
              </a:rPr>
              <a:t>Проекты в РОССИИ</a:t>
            </a:r>
            <a:endParaRPr dirty="0">
              <a:solidFill>
                <a:srgbClr val="EA5F28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15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8" name="Sisällön paikkamerkki 2"/>
          <p:cNvSpPr>
            <a:spLocks noGrp="1"/>
          </p:cNvSpPr>
          <p:nvPr>
            <p:ph idx="1"/>
          </p:nvPr>
        </p:nvSpPr>
        <p:spPr>
          <a:xfrm>
            <a:off x="228599" y="1259634"/>
            <a:ext cx="7805058" cy="4795934"/>
          </a:xfrm>
        </p:spPr>
        <p:txBody>
          <a:bodyPr>
            <a:noAutofit/>
          </a:bodyPr>
          <a:lstStyle/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dirty="0"/>
              <a:t>«</a:t>
            </a:r>
            <a:r>
              <a:rPr lang="ru-RU" dirty="0" err="1"/>
              <a:t>Петербургтеплоэнерго</a:t>
            </a:r>
            <a:r>
              <a:rPr lang="ru-RU" dirty="0"/>
              <a:t>» </a:t>
            </a:r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dirty="0"/>
              <a:t>Петровский пр., 24 – 09.2020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DB7CCD-C284-40A4-AFE5-5C9FC0F6B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28" y="1696264"/>
            <a:ext cx="3986714" cy="29900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17E725-DBEA-4ACF-A69F-936C66F47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678" y="1696264"/>
            <a:ext cx="3986713" cy="299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6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EA5F28"/>
                </a:solidFill>
              </a:rPr>
              <a:t>Проекты в РОССИИ</a:t>
            </a:r>
            <a:endParaRPr dirty="0">
              <a:solidFill>
                <a:srgbClr val="EA5F28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A451AD8-CAA1-4FA2-B014-9A05629599D1}" type="datetime1">
              <a:rPr kumimoji="0" lang="fi-FI" sz="1400" b="0" i="0" u="none" strike="noStrike" kern="0" cap="none" spc="0" normalizeH="0" baseline="0" noProof="0" smtClean="0">
                <a:ln>
                  <a:noFill/>
                </a:ln>
                <a:solidFill>
                  <a:srgbClr val="009EE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26.4.2023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9EE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532F55E-8F36-1C44-ADE1-24441D20C41C}" type="slidenum">
              <a:rPr kumimoji="0" lang="fi-FI" sz="1200" b="0" i="0" u="none" strike="noStrike" kern="0" cap="none" spc="0" normalizeH="0" baseline="0" noProof="0">
                <a:ln>
                  <a:noFill/>
                </a:ln>
                <a:solidFill>
                  <a:srgbClr val="009EE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9EE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Sisällön paikkamerkki 2"/>
          <p:cNvSpPr>
            <a:spLocks noGrp="1"/>
          </p:cNvSpPr>
          <p:nvPr>
            <p:ph idx="1"/>
          </p:nvPr>
        </p:nvSpPr>
        <p:spPr>
          <a:xfrm>
            <a:off x="228599" y="1259634"/>
            <a:ext cx="7805058" cy="4795934"/>
          </a:xfrm>
        </p:spPr>
        <p:txBody>
          <a:bodyPr>
            <a:noAutofit/>
          </a:bodyPr>
          <a:lstStyle/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dirty="0"/>
              <a:t>«</a:t>
            </a:r>
            <a:r>
              <a:rPr lang="ru-RU" dirty="0" err="1"/>
              <a:t>Птербургтеплоэнерго</a:t>
            </a:r>
            <a:r>
              <a:rPr lang="ru-RU" dirty="0"/>
              <a:t>» </a:t>
            </a:r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dirty="0"/>
              <a:t>Петровский пр.,24 – 09.2020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7126B0-75B9-45D2-AFA7-74ACEFE06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661160"/>
            <a:ext cx="3764280" cy="28232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5F3AAF5-A165-4061-B39D-5904925CE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640" y="1661160"/>
            <a:ext cx="3874347" cy="290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FF0000"/>
                </a:solidFill>
              </a:rPr>
              <a:t>Бескамерная врезка арматуры с применением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смотрового колодца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17</a:t>
            </a:fld>
            <a:endParaRPr>
              <a:solidFill>
                <a:srgbClr val="009EE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168F97-DA1F-44D0-BAA9-F88EB6901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" y="1844040"/>
            <a:ext cx="3819371" cy="28651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8F9E9C-3742-4D34-9C3C-C6CE4B2D8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940" y="1854231"/>
            <a:ext cx="3819371" cy="286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2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FF0000"/>
                </a:solidFill>
              </a:rPr>
              <a:t>Бескамерная врезка арматуры с применением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смотрового колодца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18</a:t>
            </a:fld>
            <a:endParaRPr>
              <a:solidFill>
                <a:srgbClr val="009EE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2F886C-D713-4504-9D44-04198F47C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200150"/>
            <a:ext cx="5943599" cy="445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FF0000"/>
                </a:solidFill>
              </a:rPr>
              <a:t>Бескамерная врезка арматуры с применением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смотрового колодца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19</a:t>
            </a:fld>
            <a:endParaRPr>
              <a:solidFill>
                <a:srgbClr val="009EE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035BA9-C1E3-4CBB-96E3-DB24E8B56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71320"/>
            <a:ext cx="4251960" cy="31889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3082E1-1F9A-443D-8EC2-E54E24A3F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42" y="1671320"/>
            <a:ext cx="3150022" cy="420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5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0640" y="101710"/>
            <a:ext cx="8686800" cy="868362"/>
          </a:xfrm>
        </p:spPr>
        <p:txBody>
          <a:bodyPr>
            <a:normAutofit/>
          </a:bodyPr>
          <a:lstStyle/>
          <a:p>
            <a:pPr algn="ctr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FF0000"/>
                </a:solidFill>
              </a:rPr>
              <a:t>Основные этапы развития компании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2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8" name="Sisällön paikkamerkki 2"/>
          <p:cNvSpPr>
            <a:spLocks noGrp="1"/>
          </p:cNvSpPr>
          <p:nvPr>
            <p:ph idx="1"/>
          </p:nvPr>
        </p:nvSpPr>
        <p:spPr>
          <a:xfrm>
            <a:off x="523239" y="1091994"/>
            <a:ext cx="7805058" cy="4795934"/>
          </a:xfrm>
        </p:spPr>
        <p:txBody>
          <a:bodyPr>
            <a:noAutofit/>
          </a:bodyPr>
          <a:lstStyle/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887811-D544-4B58-A501-A6A194960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981" y="1091994"/>
            <a:ext cx="2334259" cy="7229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DD70D0-A2A4-4D1F-90A1-FC555511E156}"/>
              </a:ext>
            </a:extLst>
          </p:cNvPr>
          <p:cNvSpPr txBox="1"/>
          <p:nvPr/>
        </p:nvSpPr>
        <p:spPr>
          <a:xfrm flipH="1">
            <a:off x="4284982" y="1229740"/>
            <a:ext cx="3484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 Основана   28.07.2003 год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80F74F-3C0F-4569-8691-BD37A9D43B57}"/>
              </a:ext>
            </a:extLst>
          </p:cNvPr>
          <p:cNvSpPr txBox="1"/>
          <p:nvPr/>
        </p:nvSpPr>
        <p:spPr>
          <a:xfrm>
            <a:off x="574040" y="2392680"/>
            <a:ext cx="7472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800" dirty="0"/>
              <a:t>С 2003 года по 2006 официальный дилер КЗТА«ИКАР» (г. Курган, Р.Ф.)</a:t>
            </a:r>
          </a:p>
          <a:p>
            <a:pPr marL="285750" indent="-285750">
              <a:buFontTx/>
              <a:buChar char="-"/>
            </a:pPr>
            <a:r>
              <a:rPr lang="ru-RU" sz="1800" dirty="0"/>
              <a:t>С 2005 года по 2015 официальный дилер ЗПА «ПЕЧКИ» (Чешская республика)</a:t>
            </a:r>
          </a:p>
          <a:p>
            <a:pPr marL="285750" indent="-285750">
              <a:buFontTx/>
              <a:buChar char="-"/>
            </a:pPr>
            <a:r>
              <a:rPr lang="ru-RU" sz="1800" dirty="0"/>
              <a:t>С 2009 года по 2022 официальный дистрибьютер «</a:t>
            </a:r>
            <a:r>
              <a:rPr lang="en-US" sz="1800" dirty="0"/>
              <a:t>VEXVE Oy</a:t>
            </a:r>
            <a:r>
              <a:rPr lang="ru-RU" sz="1800" dirty="0"/>
              <a:t>» (Финляндия)</a:t>
            </a:r>
          </a:p>
          <a:p>
            <a:pPr marL="285750" indent="-285750">
              <a:buFontTx/>
              <a:buChar char="-"/>
            </a:pPr>
            <a:r>
              <a:rPr lang="ru-RU" sz="1800" dirty="0"/>
              <a:t>С 2016 года реорганизация формы собственности из ЗАО в ООО</a:t>
            </a:r>
          </a:p>
          <a:p>
            <a:pPr marL="285750" indent="-285750">
              <a:buFontTx/>
              <a:buChar char="-"/>
            </a:pPr>
            <a:r>
              <a:rPr lang="ru-RU" sz="1800" dirty="0"/>
              <a:t>С 2019 года по настоящее время разработчик и производитель гидравлической системы «АНГАРА»</a:t>
            </a:r>
          </a:p>
        </p:txBody>
      </p:sp>
    </p:spTree>
    <p:extLst>
      <p:ext uri="{BB962C8B-B14F-4D97-AF65-F5344CB8AC3E}">
        <p14:creationId xmlns:p14="http://schemas.microsoft.com/office/powerpoint/2010/main" val="155213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228600" y="274645"/>
            <a:ext cx="86868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1"/>
              </a:buClr>
              <a:buSzPts val="2520"/>
              <a:buFont typeface="Arial"/>
              <a:buNone/>
            </a:pPr>
            <a:r>
              <a:rPr lang="ru-RU" sz="2520" b="0" i="0" u="none" strike="noStrike" cap="none" dirty="0">
                <a:solidFill>
                  <a:srgbClr val="FF0000"/>
                </a:solidFill>
                <a:sym typeface="Arial"/>
              </a:rPr>
              <a:t>   Наше изделие может заменить:</a:t>
            </a:r>
            <a:endParaRPr sz="2800" b="0" i="0" u="none" strike="noStrike" cap="none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134" name="Google Shape;134;p20"/>
          <p:cNvSpPr txBox="1">
            <a:spLocks noGrp="1"/>
          </p:cNvSpPr>
          <p:nvPr>
            <p:ph type="sldNum" idx="12"/>
          </p:nvPr>
        </p:nvSpPr>
        <p:spPr>
          <a:xfrm>
            <a:off x="6869261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20</a:t>
            </a:fld>
            <a:endParaRPr sz="1200" b="0" i="0" u="none" strike="noStrike" cap="none">
              <a:solidFill>
                <a:srgbClr val="0031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8C3FD1-3586-417A-A55C-4BF687725291}"/>
              </a:ext>
            </a:extLst>
          </p:cNvPr>
          <p:cNvSpPr txBox="1"/>
          <p:nvPr/>
        </p:nvSpPr>
        <p:spPr>
          <a:xfrm>
            <a:off x="604520" y="1132840"/>
            <a:ext cx="2788920" cy="51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01B88C-2E48-48BE-8CB5-B62D8875D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" y="1042840"/>
            <a:ext cx="2164715" cy="10535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26A06C-D101-4F08-B8EE-41DB89261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960" y="760317"/>
            <a:ext cx="1875154" cy="16884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4F8FD0-1D9E-45DA-BBAB-8BD60A154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" y="2897086"/>
            <a:ext cx="2623759" cy="7893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CE03FD-C0A4-4460-9AA9-D9C6574AD5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4508" y="2096390"/>
            <a:ext cx="1481553" cy="1977315"/>
          </a:xfrm>
          <a:prstGeom prst="rect">
            <a:avLst/>
          </a:prstGeom>
        </p:spPr>
      </p:pic>
      <p:pic>
        <p:nvPicPr>
          <p:cNvPr id="19" name="image1.png">
            <a:extLst>
              <a:ext uri="{FF2B5EF4-FFF2-40B4-BE49-F238E27FC236}">
                <a16:creationId xmlns:a16="http://schemas.microsoft.com/office/drawing/2014/main" id="{69D2B196-3FD9-4AB6-AD00-17D524ECCB1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14519" y="4073705"/>
            <a:ext cx="2184401" cy="20169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049F59E-EEDC-490A-98BE-9562513F0C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400" y="4532435"/>
            <a:ext cx="1681480" cy="703364"/>
          </a:xfrm>
          <a:prstGeom prst="rect">
            <a:avLst/>
          </a:prstGeom>
        </p:spPr>
      </p:pic>
      <p:pic>
        <p:nvPicPr>
          <p:cNvPr id="21" name="image2.png">
            <a:extLst>
              <a:ext uri="{FF2B5EF4-FFF2-40B4-BE49-F238E27FC236}">
                <a16:creationId xmlns:a16="http://schemas.microsoft.com/office/drawing/2014/main" id="{C217EB96-9638-45AD-833E-C3DE3A1B9607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448092" y="4931037"/>
            <a:ext cx="1366987" cy="3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72703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265100" y="1268750"/>
            <a:ext cx="8339400" cy="3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None/>
            </a:pPr>
            <a:r>
              <a:rPr lang="ru-RU" sz="1600" dirty="0">
                <a:solidFill>
                  <a:srgbClr val="00315E"/>
                </a:solidFill>
              </a:rPr>
              <a:t>Подходит для сложных условий эксплуатации!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None/>
            </a:pPr>
            <a:endParaRPr lang="ru-RU" sz="1500" dirty="0">
              <a:solidFill>
                <a:srgbClr val="00315E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None/>
            </a:pPr>
            <a:r>
              <a:rPr lang="ru-RU" sz="1600" dirty="0">
                <a:solidFill>
                  <a:srgbClr val="00315E"/>
                </a:solidFill>
              </a:rPr>
              <a:t>Система управления и электрическая часть, вынесена на поверхность.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None/>
            </a:pPr>
            <a:r>
              <a:rPr lang="ru-RU" sz="1600" dirty="0">
                <a:solidFill>
                  <a:srgbClr val="00315E"/>
                </a:solidFill>
              </a:rPr>
              <a:t>Это дает возможность: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None/>
            </a:pPr>
            <a:r>
              <a:rPr lang="ru-RU" sz="1600" dirty="0">
                <a:solidFill>
                  <a:srgbClr val="00315E"/>
                </a:solidFill>
              </a:rPr>
              <a:t>- Удобно управлять, обслуживать и ремонтировать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None/>
            </a:pPr>
            <a:r>
              <a:rPr lang="ru-RU" sz="1600" dirty="0">
                <a:solidFill>
                  <a:srgbClr val="00315E"/>
                </a:solidFill>
              </a:rPr>
              <a:t>- не строить дорогостоящие подземные сооружения, для которых ещё надо заниматься вопросами оформления </a:t>
            </a:r>
            <a:r>
              <a:rPr lang="ru-RU" sz="1600" dirty="0" err="1">
                <a:solidFill>
                  <a:srgbClr val="00315E"/>
                </a:solidFill>
              </a:rPr>
              <a:t>землеотведения</a:t>
            </a:r>
            <a:r>
              <a:rPr lang="ru-RU" sz="1600" dirty="0">
                <a:solidFill>
                  <a:srgbClr val="00315E"/>
                </a:solidFill>
              </a:rPr>
              <a:t>. Подведения электричества. Особенно актуально в условиях большого города.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None/>
            </a:pPr>
            <a:r>
              <a:rPr lang="ru-RU" sz="1600" dirty="0">
                <a:solidFill>
                  <a:srgbClr val="00315E"/>
                </a:solidFill>
              </a:rPr>
              <a:t>- Исключается возможность поражения персонала, электрическим током.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Arial"/>
              <a:buNone/>
            </a:pPr>
            <a:r>
              <a:rPr lang="ru-RU" sz="1600" dirty="0">
                <a:solidFill>
                  <a:srgbClr val="00315E"/>
                </a:solidFill>
              </a:rPr>
              <a:t>- Легко модернизировать систему управления трубопроводной арматурой, без дорогостоящих земляных работ.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228600" y="274638"/>
            <a:ext cx="86868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1"/>
              </a:buClr>
              <a:buSzPts val="2520"/>
              <a:buFont typeface="Arial"/>
              <a:buNone/>
            </a:pPr>
            <a:r>
              <a:rPr lang="ru-RU" sz="2520" dirty="0">
                <a:solidFill>
                  <a:srgbClr val="FF0000"/>
                </a:solidFill>
              </a:rPr>
              <a:t>Гидравлическая система</a:t>
            </a:r>
            <a:r>
              <a:rPr lang="ru-RU" sz="252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520" dirty="0">
                <a:solidFill>
                  <a:srgbClr val="FF0000"/>
                </a:solidFill>
              </a:rPr>
              <a:t>«</a:t>
            </a:r>
            <a:r>
              <a:rPr lang="ru-RU" sz="252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Ангара</a:t>
            </a:r>
            <a:r>
              <a:rPr lang="ru-RU" sz="2520" dirty="0">
                <a:solidFill>
                  <a:srgbClr val="FF0000"/>
                </a:solidFill>
              </a:rPr>
              <a:t>»</a:t>
            </a:r>
            <a:br>
              <a:rPr lang="ru-RU" sz="252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52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Безопасное, простое и надежное решение…</a:t>
            </a:r>
            <a:endParaRPr sz="28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1529858" y="4643557"/>
            <a:ext cx="3829323" cy="1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rPr>
              <a:t>Ручное, автоматическое </a:t>
            </a:r>
            <a:br>
              <a:rPr lang="ru-RU" sz="14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>
                <a:solidFill>
                  <a:srgbClr val="00315E"/>
                </a:solidFill>
                <a:latin typeface="Arial"/>
                <a:ea typeface="Arial"/>
                <a:cs typeface="Arial"/>
                <a:sym typeface="Arial"/>
              </a:rPr>
              <a:t>или дистанционное управление </a:t>
            </a:r>
            <a:endParaRPr sz="1400" b="0" i="0" u="none" strike="noStrike" cap="none">
              <a:solidFill>
                <a:srgbClr val="0031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Ручное управление с использованием </a:t>
            </a:r>
            <a:br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Блока управления</a:t>
            </a: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(входит в комплект)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Автоматическое (насосное) управление </a:t>
            </a:r>
            <a:br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 использованием </a:t>
            </a:r>
            <a:r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Блока управления</a:t>
            </a: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(опция)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Дистанционное управление (опция)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4" descr="HCU_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814" y="4676151"/>
            <a:ext cx="1113588" cy="1484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72682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792162"/>
          </a:xfrm>
        </p:spPr>
        <p:txBody>
          <a:bodyPr>
            <a:normAutofit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EA5F28"/>
                </a:solidFill>
              </a:rPr>
              <a:t>На сегодня производственная программа:</a:t>
            </a:r>
            <a:endParaRPr dirty="0">
              <a:solidFill>
                <a:srgbClr val="EA5F28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22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8" name="Sisällön paikkamerkki 2"/>
          <p:cNvSpPr>
            <a:spLocks noGrp="1"/>
          </p:cNvSpPr>
          <p:nvPr>
            <p:ph idx="1"/>
          </p:nvPr>
        </p:nvSpPr>
        <p:spPr>
          <a:xfrm>
            <a:off x="228599" y="1259634"/>
            <a:ext cx="7805058" cy="4795934"/>
          </a:xfrm>
        </p:spPr>
        <p:txBody>
          <a:bodyPr>
            <a:noAutofit/>
          </a:bodyPr>
          <a:lstStyle/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dirty="0"/>
              <a:t>                                 </a:t>
            </a:r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dirty="0"/>
              <a:t>                        </a:t>
            </a:r>
            <a:endParaRPr lang="ru-RU" sz="2800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31DF0E-D41C-431F-B197-81B721A0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" y="1330961"/>
            <a:ext cx="4766360" cy="35793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EE8D4E-ACA0-44C3-A912-9E279FD54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001" y="3120629"/>
            <a:ext cx="3649399" cy="273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6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EA5F28"/>
                </a:solidFill>
              </a:rPr>
              <a:t>По вопросам приобретения, а так же по техническим </a:t>
            </a:r>
            <a:br>
              <a:rPr lang="ru-RU" dirty="0">
                <a:solidFill>
                  <a:srgbClr val="EA5F28"/>
                </a:solidFill>
              </a:rPr>
            </a:br>
            <a:r>
              <a:rPr lang="ru-RU" dirty="0">
                <a:solidFill>
                  <a:srgbClr val="EA5F28"/>
                </a:solidFill>
              </a:rPr>
              <a:t>вопросам:</a:t>
            </a:r>
            <a:endParaRPr dirty="0">
              <a:solidFill>
                <a:srgbClr val="EA5F28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8" name="Sisällön paikkamerkki 2"/>
          <p:cNvSpPr>
            <a:spLocks noGrp="1"/>
          </p:cNvSpPr>
          <p:nvPr>
            <p:ph idx="1"/>
          </p:nvPr>
        </p:nvSpPr>
        <p:spPr>
          <a:xfrm>
            <a:off x="228599" y="1259634"/>
            <a:ext cx="7805058" cy="4795934"/>
          </a:xfrm>
        </p:spPr>
        <p:txBody>
          <a:bodyPr>
            <a:noAutofit/>
          </a:bodyPr>
          <a:lstStyle/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en-US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en-US" dirty="0"/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sz="2400" dirty="0"/>
              <a:t>191124, Санкт-Петербург, ул. Новгородская,23 оф.214</a:t>
            </a:r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sz="2400" dirty="0"/>
              <a:t>Тел. +7 812 703-05-56</a:t>
            </a:r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sz="2400" dirty="0"/>
              <a:t>Моб. +7 911 71-777-88</a:t>
            </a:r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sz="2400" dirty="0"/>
              <a:t>Сайт: </a:t>
            </a:r>
            <a:r>
              <a:rPr lang="en-US" sz="2400" dirty="0"/>
              <a:t>www.angara-gidro.ru</a:t>
            </a:r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sz="2400" dirty="0"/>
              <a:t>Почта: </a:t>
            </a:r>
            <a:r>
              <a:rPr lang="en-US" sz="2400" dirty="0"/>
              <a:t>info@aesk.ru</a:t>
            </a:r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dirty="0"/>
              <a:t>                                 </a:t>
            </a:r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dirty="0"/>
              <a:t>                        </a:t>
            </a:r>
            <a:r>
              <a:rPr lang="ru-RU" sz="2800" dirty="0"/>
              <a:t>БЛАГОДАРЮ ЗА ВНИМАНИЕ!</a:t>
            </a:r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25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766762"/>
          </a:xfrm>
        </p:spPr>
        <p:txBody>
          <a:bodyPr>
            <a:normAutofit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FF0000"/>
                </a:solidFill>
              </a:rPr>
              <a:t>     Назначение Гидропривода «АНГАРА»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8" name="Sisällön paikkamerkki 2"/>
          <p:cNvSpPr>
            <a:spLocks noGrp="1"/>
          </p:cNvSpPr>
          <p:nvPr>
            <p:ph idx="1"/>
          </p:nvPr>
        </p:nvSpPr>
        <p:spPr>
          <a:xfrm>
            <a:off x="228599" y="1259634"/>
            <a:ext cx="7805058" cy="4795934"/>
          </a:xfrm>
        </p:spPr>
        <p:txBody>
          <a:bodyPr>
            <a:noAutofit/>
          </a:bodyPr>
          <a:lstStyle/>
          <a:p>
            <a:pPr marL="0" indent="0" algn="l" defTabSz="457200">
              <a:spcBef>
                <a:spcPct val="20000"/>
              </a:spcBef>
              <a:buNone/>
            </a:pPr>
            <a:r>
              <a:rPr lang="ru-RU" sz="2000" dirty="0"/>
              <a:t>Гидропривод применяется для управления четвертьоборотной трубопроводной арматурой (шаровыми кранами и дисковыми затворами).</a:t>
            </a:r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sz="2000" dirty="0"/>
              <a:t>Может применятся как с запорной так и регулирующей арматурой.</a:t>
            </a:r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sz="2000" dirty="0"/>
              <a:t>Области применения:</a:t>
            </a:r>
          </a:p>
          <a:p>
            <a:pPr marL="0" indent="0" algn="l" defTabSz="457200">
              <a:spcBef>
                <a:spcPct val="20000"/>
              </a:spcBef>
              <a:buNone/>
            </a:pPr>
            <a:endParaRPr lang="ru-RU" sz="2000" dirty="0"/>
          </a:p>
          <a:p>
            <a:pPr marL="285750" indent="-285750" algn="l" defTabSz="457200">
              <a:spcBef>
                <a:spcPct val="20000"/>
              </a:spcBef>
              <a:buFontTx/>
              <a:buChar char="-"/>
            </a:pPr>
            <a:r>
              <a:rPr lang="ru-RU" sz="2000" dirty="0"/>
              <a:t>Энергетика</a:t>
            </a:r>
          </a:p>
          <a:p>
            <a:pPr marL="285750" indent="-285750" algn="l" defTabSz="457200">
              <a:spcBef>
                <a:spcPct val="20000"/>
              </a:spcBef>
              <a:buFontTx/>
              <a:buChar char="-"/>
            </a:pPr>
            <a:r>
              <a:rPr lang="ru-RU" sz="2000" dirty="0"/>
              <a:t>Нефть и Газ</a:t>
            </a:r>
          </a:p>
          <a:p>
            <a:pPr marL="285750" indent="-285750" algn="l" defTabSz="457200">
              <a:spcBef>
                <a:spcPct val="20000"/>
              </a:spcBef>
              <a:buFontTx/>
              <a:buChar char="-"/>
            </a:pPr>
            <a:r>
              <a:rPr lang="ru-RU" sz="2000" dirty="0"/>
              <a:t>Водоснабжение и Водоотведение</a:t>
            </a:r>
          </a:p>
          <a:p>
            <a:pPr marL="285750" indent="-285750" algn="l" defTabSz="457200">
              <a:spcBef>
                <a:spcPct val="20000"/>
              </a:spcBef>
              <a:buFontTx/>
              <a:buChar char="-"/>
            </a:pPr>
            <a:r>
              <a:rPr lang="ru-RU" sz="2000" dirty="0"/>
              <a:t>Судовая и др. виды промышленности </a:t>
            </a:r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08266B-21EE-499D-A4B0-F7E161527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102" y="3484030"/>
            <a:ext cx="1373963" cy="27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FF0000"/>
                </a:solidFill>
              </a:rPr>
              <a:t>Конструкция Гидравлического привода двойного действия.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4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8" name="Sisällön paikkamerkki 2"/>
          <p:cNvSpPr>
            <a:spLocks noGrp="1"/>
          </p:cNvSpPr>
          <p:nvPr>
            <p:ph idx="1"/>
          </p:nvPr>
        </p:nvSpPr>
        <p:spPr>
          <a:xfrm>
            <a:off x="228599" y="1259634"/>
            <a:ext cx="7805058" cy="4795934"/>
          </a:xfrm>
        </p:spPr>
        <p:txBody>
          <a:bodyPr>
            <a:noAutofit/>
          </a:bodyPr>
          <a:lstStyle/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</p:txBody>
      </p:sp>
      <p:pic>
        <p:nvPicPr>
          <p:cNvPr id="6" name="Hydrox operation ver2">
            <a:hlinkClick r:id="" action="ppaction://media"/>
            <a:extLst>
              <a:ext uri="{FF2B5EF4-FFF2-40B4-BE49-F238E27FC236}">
                <a16:creationId xmlns:a16="http://schemas.microsoft.com/office/drawing/2014/main" id="{DCE84F1E-6A73-4C0F-A33D-03D3E049B4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951" y="1143000"/>
            <a:ext cx="5184710" cy="496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1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EA5F28"/>
                </a:solidFill>
              </a:rPr>
              <a:t>Проекты в РОССИИ</a:t>
            </a:r>
            <a:endParaRPr dirty="0">
              <a:solidFill>
                <a:srgbClr val="EA5F28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5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8" name="Sisällön paikkamerkki 2"/>
          <p:cNvSpPr>
            <a:spLocks noGrp="1"/>
          </p:cNvSpPr>
          <p:nvPr>
            <p:ph idx="1"/>
          </p:nvPr>
        </p:nvSpPr>
        <p:spPr>
          <a:xfrm>
            <a:off x="228599" y="1334278"/>
            <a:ext cx="7805058" cy="4721289"/>
          </a:xfrm>
        </p:spPr>
        <p:txBody>
          <a:bodyPr>
            <a:noAutofit/>
          </a:bodyPr>
          <a:lstStyle/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dirty="0"/>
              <a:t>«ГУП ТЭК» </a:t>
            </a:r>
          </a:p>
          <a:p>
            <a:pPr marL="0" indent="0" algn="l" defTabSz="457200">
              <a:spcBef>
                <a:spcPct val="20000"/>
              </a:spcBef>
              <a:buNone/>
            </a:pPr>
            <a:r>
              <a:rPr lang="ru-RU" dirty="0"/>
              <a:t>Павильон «ул. Адмирала Чирокова,22» – 26.12.2018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28694F-EB51-4D91-B5A4-BA39B5B68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489" y="1334278"/>
            <a:ext cx="3923523" cy="39655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B87B6E-F367-4F88-9882-AAF41C644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334278"/>
            <a:ext cx="3686035" cy="344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1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FF0000"/>
                </a:solidFill>
              </a:rPr>
              <a:t>Шкаф управления Гидравлического привода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6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8" name="Sisällön paikkamerkki 2"/>
          <p:cNvSpPr>
            <a:spLocks noGrp="1"/>
          </p:cNvSpPr>
          <p:nvPr>
            <p:ph idx="1"/>
          </p:nvPr>
        </p:nvSpPr>
        <p:spPr>
          <a:xfrm>
            <a:off x="228599" y="1259634"/>
            <a:ext cx="7805058" cy="4795934"/>
          </a:xfrm>
        </p:spPr>
        <p:txBody>
          <a:bodyPr>
            <a:noAutofit/>
          </a:bodyPr>
          <a:lstStyle/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  <a:p>
            <a:pPr marL="0" indent="0" algn="l" defTabSz="457200">
              <a:spcBef>
                <a:spcPct val="20000"/>
              </a:spcBef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FC2CB9-7BB3-421D-8A14-4CF1F2D35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05" y="1081041"/>
            <a:ext cx="4202395" cy="49675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E3B5AA-6371-41DB-BB95-A806F0965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245" y="4170176"/>
            <a:ext cx="2302475" cy="177036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0A1072C-F214-45F9-88F6-5D7526D7DD76}"/>
              </a:ext>
            </a:extLst>
          </p:cNvPr>
          <p:cNvSpPr/>
          <p:nvPr/>
        </p:nvSpPr>
        <p:spPr>
          <a:xfrm>
            <a:off x="4497290" y="3407211"/>
            <a:ext cx="38811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8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Производительность и время перестановки, сек.</a:t>
            </a:r>
            <a:endParaRPr lang="ru-RU" sz="1800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330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85010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Этапы разработки гидропривода «АНГАРА»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5"/>
            <a:ext cx="7732464" cy="4793456"/>
          </a:xfrm>
        </p:spPr>
        <p:txBody>
          <a:bodyPr>
            <a:normAutofit fontScale="70000" lnSpcReduction="20000"/>
          </a:bodyPr>
          <a:lstStyle/>
          <a:p>
            <a:pPr marL="571500" lvl="0" indent="-571500" algn="just">
              <a:buFont typeface="+mj-lt"/>
              <a:buAutoNum type="romanUcPeriod"/>
            </a:pPr>
            <a:r>
              <a:rPr lang="ru-RU" sz="2900" dirty="0"/>
              <a:t>Эскизная 2D и 3D прорисовка всех исполнений гидроприводов;</a:t>
            </a:r>
          </a:p>
          <a:p>
            <a:pPr marL="514350" lvl="0" indent="-514350" algn="just">
              <a:buFont typeface="+mj-lt"/>
              <a:buAutoNum type="romanUcPeriod"/>
            </a:pPr>
            <a:r>
              <a:rPr lang="ru-RU" sz="2900" dirty="0"/>
              <a:t>Расчет станочных наладок для изготовления винтовых зубьев и подбор инструмента, определение габаритов деталей, содержащих винтовые зубья.</a:t>
            </a:r>
          </a:p>
          <a:p>
            <a:pPr marL="514350" lvl="0" indent="-514350" algn="just">
              <a:buFont typeface="+mj-lt"/>
              <a:buAutoNum type="romanUcPeriod"/>
            </a:pPr>
            <a:r>
              <a:rPr lang="ru-RU" sz="2900" dirty="0"/>
              <a:t>Определение рабочего хода и рабочего объема жидкости, определение габаритов корпусных деталей, расчет и подбор уплотнений и направляющих колец.</a:t>
            </a:r>
          </a:p>
          <a:p>
            <a:pPr marL="514350" lvl="0" indent="-514350" algn="just">
              <a:buFont typeface="+mj-lt"/>
              <a:buAutoNum type="romanUcPeriod"/>
            </a:pPr>
            <a:r>
              <a:rPr lang="ru-RU" sz="2900" dirty="0"/>
              <a:t>Синтез всех востребованных сочетании  присоединении под привод и  к арматуре;</a:t>
            </a:r>
          </a:p>
          <a:p>
            <a:pPr marL="571500" lvl="0" indent="-571500" algn="just">
              <a:buFont typeface="+mj-lt"/>
              <a:buAutoNum type="romanUcPeriod"/>
            </a:pPr>
            <a:r>
              <a:rPr lang="ru-RU" sz="2900" dirty="0"/>
              <a:t>Разработка чертежей оригинальных деталей в порядке уменьшения габаритных размеров.</a:t>
            </a:r>
          </a:p>
          <a:p>
            <a:pPr marL="571500" lvl="0" indent="-571500" algn="just">
              <a:buNone/>
            </a:pPr>
            <a:r>
              <a:rPr lang="ru-RU" sz="2900" dirty="0"/>
              <a:t>	Расчеты на прочность нагруженных деталей.</a:t>
            </a:r>
          </a:p>
          <a:p>
            <a:pPr marL="0" lvl="0" indent="0" algn="just">
              <a:buNone/>
            </a:pPr>
            <a:r>
              <a:rPr lang="en-US" sz="2900" dirty="0"/>
              <a:t>VI.  </a:t>
            </a:r>
            <a:r>
              <a:rPr lang="ru-RU" sz="2900" dirty="0"/>
              <a:t>Разработка чертежей деталей, содержащих винтовые зубья;</a:t>
            </a:r>
          </a:p>
          <a:p>
            <a:pPr marL="0" lvl="0" indent="0" algn="just">
              <a:buNone/>
            </a:pPr>
            <a:r>
              <a:rPr lang="en-US" sz="2900" dirty="0"/>
              <a:t>VII. </a:t>
            </a:r>
            <a:r>
              <a:rPr lang="ru-RU" sz="2900" dirty="0"/>
              <a:t>Разработка сборочного чертежа и спецификации;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Эскизная 2D и 3D прорисовка всех исполнений гидропривода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«АНГАРА»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060848"/>
            <a:ext cx="167001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12160" y="1628800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F25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060848"/>
            <a:ext cx="1449368" cy="148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740352" y="1628800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F30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796136" y="3933056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F35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772816"/>
            <a:ext cx="462778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437112"/>
            <a:ext cx="1541021" cy="165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812360" y="3933056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ru-RU" dirty="0"/>
              <a:t>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36296" y="4437112"/>
            <a:ext cx="1656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ru-RU" dirty="0"/>
              <a:t>16 Возможно с другим</a:t>
            </a:r>
          </a:p>
          <a:p>
            <a:r>
              <a:rPr lang="ru-RU" dirty="0"/>
              <a:t>исполнением шестерни</a:t>
            </a:r>
            <a:br>
              <a:rPr lang="ru-RU" dirty="0"/>
            </a:br>
            <a:r>
              <a:rPr lang="ru-RU" dirty="0"/>
              <a:t>и нижнего корпуса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457200">
              <a:spcBef>
                <a:spcPct val="0"/>
              </a:spcBef>
              <a:buNone/>
            </a:pPr>
            <a:r>
              <a:rPr lang="ru-RU" dirty="0">
                <a:solidFill>
                  <a:srgbClr val="FF0000"/>
                </a:solidFill>
              </a:rPr>
              <a:t>       Нарезка резьб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4294967295"/>
          </p:nvPr>
        </p:nvSpPr>
        <p:spPr>
          <a:xfrm>
            <a:off x="1524000" y="6356350"/>
            <a:ext cx="1066800" cy="365125"/>
          </a:xfrm>
          <a:prstGeom prst="rect">
            <a:avLst/>
          </a:prstGeom>
        </p:spPr>
        <p:txBody>
          <a:bodyPr/>
          <a:lstStyle/>
          <a:p>
            <a:fld id="{5A451AD8-CAA1-4FA2-B014-9A05629599D1}" type="datetime1">
              <a:rPr lang="fi-FI" smtClean="0">
                <a:solidFill>
                  <a:srgbClr val="009EE1"/>
                </a:solidFill>
              </a:rPr>
              <a:pPr/>
              <a:t>26.4.2023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F55E-8F36-1C44-ADE1-24441D20C41C}" type="slidenum">
              <a:rPr lang="fi-FI">
                <a:solidFill>
                  <a:srgbClr val="009EE1"/>
                </a:solidFill>
              </a:rPr>
              <a:pPr/>
              <a:t>9</a:t>
            </a:fld>
            <a:endParaRPr>
              <a:solidFill>
                <a:srgbClr val="009EE1"/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2240B1D-F576-4DE2-94C2-00095641D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Нашими партнерами разработаны экономичные </a:t>
            </a:r>
          </a:p>
          <a:p>
            <a:pPr marL="114300" indent="0">
              <a:buNone/>
            </a:pPr>
            <a:r>
              <a:rPr lang="ru-RU" dirty="0"/>
              <a:t>инновационные варианты технологии обработки многозаходных </a:t>
            </a:r>
          </a:p>
          <a:p>
            <a:pPr marL="114300" indent="0">
              <a:buNone/>
            </a:pPr>
            <a:r>
              <a:rPr lang="ru-RU" dirty="0"/>
              <a:t>внутренних и наружных резьб, реализующиеся на подвергнутых </a:t>
            </a:r>
          </a:p>
          <a:p>
            <a:pPr marL="114300" indent="0">
              <a:buNone/>
            </a:pPr>
            <a:r>
              <a:rPr lang="ru-RU" dirty="0"/>
              <a:t>специальной модернизации пятиосевых обрабатывающих центрах отечественного производства.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ABEC58C-916E-43A1-B7F3-0078EE894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4312" y="3325817"/>
            <a:ext cx="2717408" cy="280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779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Ангара">
      <a:dk1>
        <a:srgbClr val="000000"/>
      </a:dk1>
      <a:lt1>
        <a:srgbClr val="FFFFFF"/>
      </a:lt1>
      <a:dk2>
        <a:srgbClr val="002663"/>
      </a:dk2>
      <a:lt2>
        <a:srgbClr val="5F6A72"/>
      </a:lt2>
      <a:accent1>
        <a:srgbClr val="002663"/>
      </a:accent1>
      <a:accent2>
        <a:srgbClr val="FFFFFF"/>
      </a:accent2>
      <a:accent3>
        <a:srgbClr val="DFAA00"/>
      </a:accent3>
      <a:accent4>
        <a:srgbClr val="FFC165"/>
      </a:accent4>
      <a:accent5>
        <a:srgbClr val="FFCD2B"/>
      </a:accent5>
      <a:accent6>
        <a:srgbClr val="969696"/>
      </a:accent6>
      <a:hlink>
        <a:srgbClr val="EA5F28"/>
      </a:hlink>
      <a:folHlink>
        <a:srgbClr val="FF9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5570</TotalTime>
  <Words>672</Words>
  <Application>Microsoft Office PowerPoint</Application>
  <PresentationFormat>Экран (4:3)</PresentationFormat>
  <Paragraphs>254</Paragraphs>
  <Slides>23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Office-teema</vt:lpstr>
      <vt:lpstr>Презентация PowerPoint</vt:lpstr>
      <vt:lpstr>Основные этапы развития компании</vt:lpstr>
      <vt:lpstr>     Назначение Гидропривода «АНГАРА»</vt:lpstr>
      <vt:lpstr>Конструкция Гидравлического привода двойного действия.</vt:lpstr>
      <vt:lpstr>Проекты в РОССИИ</vt:lpstr>
      <vt:lpstr>Шкаф управления Гидравлического привода</vt:lpstr>
      <vt:lpstr>Этапы разработки гидропривода «АНГАРА»</vt:lpstr>
      <vt:lpstr>Эскизная 2D и 3D прорисовка всех исполнений гидропривода «АНГАРА»</vt:lpstr>
      <vt:lpstr>       Нарезка резьб</vt:lpstr>
      <vt:lpstr> Демонстрация производства редуктора </vt:lpstr>
      <vt:lpstr>Гидропривод значительно проще, чем электропривод</vt:lpstr>
      <vt:lpstr>Бескамерная врезка арматуры</vt:lpstr>
      <vt:lpstr>Проекты в РОССИИ</vt:lpstr>
      <vt:lpstr>Проекты в РОССИИ</vt:lpstr>
      <vt:lpstr>Проекты в РОССИИ</vt:lpstr>
      <vt:lpstr>Проекты в РОССИИ</vt:lpstr>
      <vt:lpstr>Бескамерная врезка арматуры с применением смотрового колодца</vt:lpstr>
      <vt:lpstr>Бескамерная врезка арматуры с применением смотрового колодца</vt:lpstr>
      <vt:lpstr>Бескамерная врезка арматуры с применением смотрового колодца</vt:lpstr>
      <vt:lpstr>   Наше изделие может заменить:</vt:lpstr>
      <vt:lpstr>Гидравлическая система «Ангара» Безопасное, простое и надежное решение…</vt:lpstr>
      <vt:lpstr>На сегодня производственная программа:</vt:lpstr>
      <vt:lpstr>По вопросам приобретения, а так же по техническим  вопросам: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SUREN AK</dc:creator>
  <cp:lastModifiedBy>SUREN AK</cp:lastModifiedBy>
  <cp:revision>84</cp:revision>
  <cp:lastPrinted>2021-04-21T07:20:51Z</cp:lastPrinted>
  <dcterms:modified xsi:type="dcterms:W3CDTF">2023-04-26T06:42:26Z</dcterms:modified>
</cp:coreProperties>
</file>